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28"/>
  </p:notesMasterIdLst>
  <p:handoutMasterIdLst>
    <p:handoutMasterId r:id="rId29"/>
  </p:handoutMasterIdLst>
  <p:sldIdLst>
    <p:sldId id="276" r:id="rId2"/>
    <p:sldId id="291" r:id="rId3"/>
    <p:sldId id="293" r:id="rId4"/>
    <p:sldId id="296" r:id="rId5"/>
    <p:sldId id="294" r:id="rId6"/>
    <p:sldId id="298" r:id="rId7"/>
    <p:sldId id="302" r:id="rId8"/>
    <p:sldId id="303" r:id="rId9"/>
    <p:sldId id="317" r:id="rId10"/>
    <p:sldId id="318" r:id="rId11"/>
    <p:sldId id="319" r:id="rId12"/>
    <p:sldId id="299" r:id="rId13"/>
    <p:sldId id="322" r:id="rId14"/>
    <p:sldId id="315" r:id="rId15"/>
    <p:sldId id="301" r:id="rId16"/>
    <p:sldId id="305" r:id="rId17"/>
    <p:sldId id="307" r:id="rId18"/>
    <p:sldId id="306" r:id="rId19"/>
    <p:sldId id="311" r:id="rId20"/>
    <p:sldId id="314" r:id="rId21"/>
    <p:sldId id="300" r:id="rId22"/>
    <p:sldId id="297" r:id="rId23"/>
    <p:sldId id="312" r:id="rId24"/>
    <p:sldId id="316" r:id="rId25"/>
    <p:sldId id="321" r:id="rId26"/>
    <p:sldId id="320" r:id="rId2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F0F"/>
    <a:srgbClr val="6E6452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2385" autoAdjust="0"/>
  </p:normalViewPr>
  <p:slideViewPr>
    <p:cSldViewPr snapToGrid="0">
      <p:cViewPr varScale="1">
        <p:scale>
          <a:sx n="69" d="100"/>
          <a:sy n="69" d="100"/>
        </p:scale>
        <p:origin x="1314" y="60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giz-tunesien@giz.d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hyperlink" Target="http://www.facebook.com/GIZTunisie" TargetMode="External"/><Relationship Id="rId4" Type="http://schemas.openxmlformats.org/officeDocument/2006/relationships/hyperlink" Target="http://www.giz.de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25.09.2014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210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  <a:endParaRPr lang="fr-FR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68583" y="1430415"/>
            <a:ext cx="7744691" cy="1027771"/>
          </a:xfrm>
        </p:spPr>
        <p:txBody>
          <a:bodyPr/>
          <a:lstStyle/>
          <a:p>
            <a:pPr algn="ctr"/>
            <a:r>
              <a:rPr lang="fr-FR" sz="2200" b="1" dirty="0" smtClean="0"/>
              <a:t>Opportunités </a:t>
            </a:r>
            <a:r>
              <a:rPr lang="fr-FR" sz="2200" b="1" dirty="0"/>
              <a:t>pour les Systèmes Solaires Thermiques dans les Secteurs Tertiaires </a:t>
            </a:r>
            <a:r>
              <a:rPr lang="fr-FR" sz="2200" b="1" dirty="0" smtClean="0"/>
              <a:t>et Industriels </a:t>
            </a:r>
            <a:endParaRPr lang="de-DE" sz="2200" b="1" dirty="0"/>
          </a:p>
        </p:txBody>
      </p:sp>
      <p:pic>
        <p:nvPicPr>
          <p:cNvPr id="1026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Z:\COMMUNICATION\13 Corporate Design\CD-Guide d'utilisation Tunesie\__CD-GUIDE D'UTILISATION GIZ EN TN\Porte_GIZ\porte Rouge\porte-rouge-de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95624"/>
            <a:ext cx="1571615" cy="4152701"/>
          </a:xfrm>
          <a:prstGeom prst="rect">
            <a:avLst/>
          </a:prstGeom>
          <a:noFill/>
        </p:spPr>
      </p:pic>
      <p:sp>
        <p:nvSpPr>
          <p:cNvPr id="14" name="Titel 1"/>
          <p:cNvSpPr txBox="1">
            <a:spLocks/>
          </p:cNvSpPr>
          <p:nvPr/>
        </p:nvSpPr>
        <p:spPr bwMode="auto">
          <a:xfrm>
            <a:off x="1468586" y="5522790"/>
            <a:ext cx="7744691" cy="51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b="0" dirty="0" smtClean="0"/>
              <a:t>Simulations de Calculs de </a:t>
            </a:r>
            <a:r>
              <a:rPr lang="fr-FR" b="0" dirty="0" smtClean="0"/>
              <a:t>Rentabilité</a:t>
            </a:r>
          </a:p>
          <a:p>
            <a:pPr algn="ctr"/>
            <a:endParaRPr lang="fr-FR" sz="1050" b="0" dirty="0" smtClean="0"/>
          </a:p>
          <a:p>
            <a:pPr algn="r"/>
            <a:r>
              <a:rPr lang="fr-FR" sz="1800" dirty="0" smtClean="0"/>
              <a:t>Amin </a:t>
            </a:r>
            <a:r>
              <a:rPr lang="fr-FR" sz="1800" dirty="0" err="1" smtClean="0"/>
              <a:t>Chtioui</a:t>
            </a:r>
            <a:r>
              <a:rPr lang="fr-FR" sz="1800" dirty="0"/>
              <a:t> </a:t>
            </a:r>
            <a:r>
              <a:rPr lang="fr-FR" sz="1800" b="0" dirty="0" smtClean="0"/>
              <a:t>                                                 </a:t>
            </a:r>
            <a:r>
              <a:rPr lang="fr-FR" sz="1800" b="0" dirty="0" smtClean="0"/>
              <a:t>Tunis</a:t>
            </a:r>
            <a:r>
              <a:rPr lang="fr-FR" sz="1800" b="0" dirty="0" smtClean="0"/>
              <a:t>, le 26 Septembre 2014</a:t>
            </a:r>
            <a:endParaRPr lang="de-DE" sz="1800" b="0" kern="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4468" y="2259395"/>
            <a:ext cx="4358553" cy="312568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9218" y="106458"/>
            <a:ext cx="2291039" cy="104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4" y="1855645"/>
            <a:ext cx="8744211" cy="4680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08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7218218" y="1551712"/>
            <a:ext cx="1814946" cy="33250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8" y="7641"/>
            <a:ext cx="6936505" cy="67949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7020073" y="0"/>
            <a:ext cx="2013091" cy="14131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21236" y="1898085"/>
            <a:ext cx="19119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u="sng" dirty="0" smtClean="0">
                <a:solidFill>
                  <a:srgbClr val="C00000"/>
                </a:solidFill>
              </a:rPr>
              <a:t>Chiffres 2010</a:t>
            </a:r>
          </a:p>
          <a:p>
            <a:endParaRPr lang="fr-FR" sz="2000" dirty="0">
              <a:solidFill>
                <a:srgbClr val="C00000"/>
              </a:solidFill>
            </a:endParaRPr>
          </a:p>
          <a:p>
            <a:pPr algn="ctr"/>
            <a:r>
              <a:rPr lang="fr-FR" sz="2000" dirty="0" smtClean="0">
                <a:solidFill>
                  <a:srgbClr val="C00000"/>
                </a:solidFill>
              </a:rPr>
              <a:t>856 Hôtels</a:t>
            </a:r>
          </a:p>
          <a:p>
            <a:pPr algn="ctr"/>
            <a:endParaRPr lang="fr-FR" sz="2000" dirty="0">
              <a:solidFill>
                <a:srgbClr val="C00000"/>
              </a:solidFill>
            </a:endParaRPr>
          </a:p>
          <a:p>
            <a:pPr algn="ctr"/>
            <a:r>
              <a:rPr lang="fr-FR" sz="2000" dirty="0">
                <a:solidFill>
                  <a:srgbClr val="C00000"/>
                </a:solidFill>
              </a:rPr>
              <a:t>d</a:t>
            </a:r>
            <a:r>
              <a:rPr lang="fr-FR" sz="2000" dirty="0" smtClean="0">
                <a:solidFill>
                  <a:srgbClr val="C00000"/>
                </a:solidFill>
              </a:rPr>
              <a:t>ont 323 reliés au GN</a:t>
            </a:r>
          </a:p>
          <a:p>
            <a:pPr algn="ctr"/>
            <a:endParaRPr lang="fr-FR" sz="2000" dirty="0">
              <a:solidFill>
                <a:srgbClr val="C00000"/>
              </a:solidFill>
            </a:endParaRPr>
          </a:p>
          <a:p>
            <a:pPr algn="ctr"/>
            <a:r>
              <a:rPr lang="fr-FR" sz="2000" dirty="0" smtClean="0">
                <a:solidFill>
                  <a:srgbClr val="C00000"/>
                </a:solidFill>
              </a:rPr>
              <a:t> </a:t>
            </a:r>
            <a:r>
              <a:rPr lang="fr-FR" sz="2400" u="sng" dirty="0" smtClean="0">
                <a:solidFill>
                  <a:srgbClr val="C00000"/>
                </a:solidFill>
              </a:rPr>
              <a:t>soit 37%</a:t>
            </a:r>
            <a:endParaRPr lang="fr-FR" sz="2400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274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ctr"/>
            <a:endParaRPr lang="fr-F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Calculs de sensibilité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			 75% 	65%	55%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        +5% 	+10%	+15%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	- 5% 	-10%	-20%</a:t>
            </a:r>
          </a:p>
          <a:p>
            <a:pPr marL="0" lvl="1" indent="0"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477047"/>
              </p:ext>
            </p:extLst>
          </p:nvPr>
        </p:nvGraphicFramePr>
        <p:xfrm>
          <a:off x="4281052" y="3378200"/>
          <a:ext cx="2840181" cy="13877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6727"/>
                <a:gridCol w="946727"/>
                <a:gridCol w="946727"/>
              </a:tblGrid>
              <a:tr h="46258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237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300449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866105"/>
            <a:ext cx="7776000" cy="4498900"/>
          </a:xfrm>
        </p:spPr>
        <p:txBody>
          <a:bodyPr/>
          <a:lstStyle/>
          <a:p>
            <a:pPr algn="ctr"/>
            <a:r>
              <a:rPr lang="fr-FR" sz="2000" b="1" dirty="0" smtClean="0">
                <a:solidFill>
                  <a:srgbClr val="C00000"/>
                </a:solidFill>
              </a:rPr>
              <a:t>Hypothèses de calcul considérées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Superficie: 300m</a:t>
            </a:r>
            <a:r>
              <a:rPr lang="fr-FR" baseline="30000" dirty="0" smtClean="0"/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 65%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 soit 1050 DT/m</a:t>
            </a:r>
            <a:r>
              <a:rPr lang="fr-FR" baseline="30000" dirty="0" smtClean="0"/>
              <a:t>2 </a:t>
            </a:r>
            <a:r>
              <a:rPr lang="fr-FR" dirty="0" smtClean="0"/>
              <a:t>(</a:t>
            </a:r>
            <a:r>
              <a:rPr lang="fr-FR" dirty="0"/>
              <a:t>Fonds propres) </a:t>
            </a: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Subventions: plafond 90 000 DT (FNME+PNUE)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Productivité Spécifique Solaire : 850 kWh/</a:t>
            </a:r>
            <a:r>
              <a:rPr lang="fr-FR" dirty="0"/>
              <a:t>m</a:t>
            </a:r>
            <a:r>
              <a:rPr lang="fr-FR" baseline="30000" dirty="0"/>
              <a:t>2</a:t>
            </a:r>
            <a:r>
              <a:rPr lang="fr-FR" dirty="0" smtClean="0"/>
              <a:t>.an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d’actualisation nominal: 11,7%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d’inflation: 4,4%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Durée de vie : 20 ans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Evolution des prix du gaz: 10% sur 6 ans puis 5% par an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889509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ctr"/>
            <a:endParaRPr lang="fr-F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Calculs de sensibilité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</a:rPr>
              <a:t>Taux d’utilisation:		 75% 	65%	55%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        +5% 	+10%	+15%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	- 5% 	-10%	-20%</a:t>
            </a:r>
          </a:p>
          <a:p>
            <a:pPr marL="0" lvl="1" indent="0"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385590"/>
              </p:ext>
            </p:extLst>
          </p:nvPr>
        </p:nvGraphicFramePr>
        <p:xfrm>
          <a:off x="4253322" y="3322780"/>
          <a:ext cx="2840181" cy="13877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6727"/>
                <a:gridCol w="946727"/>
                <a:gridCol w="946727"/>
              </a:tblGrid>
              <a:tr h="462588"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529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19" y="4458793"/>
            <a:ext cx="3974651" cy="216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714" y="4500358"/>
            <a:ext cx="4046018" cy="2160000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pPr algn="ctr"/>
            <a:r>
              <a:rPr lang="fr-FR" dirty="0" smtClean="0"/>
              <a:t>Calculs de sensibilité - Taux d’utilisation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54" y="2019732"/>
            <a:ext cx="4147200" cy="216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22219" y="2008901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 ; TU 75%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8978" y="2114966"/>
            <a:ext cx="4018754" cy="2160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28477" y="4292533"/>
            <a:ext cx="214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 ; TU 55%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040579" y="1967332"/>
            <a:ext cx="214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GN ; TU 75%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891375" y="4299755"/>
            <a:ext cx="214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GN ; TU 55%</a:t>
            </a:r>
            <a:endParaRPr lang="fr-FR" dirty="0"/>
          </a:p>
        </p:txBody>
      </p:sp>
      <p:cxnSp>
        <p:nvCxnSpPr>
          <p:cNvPr id="16" name="Connecteur droit 15"/>
          <p:cNvCxnSpPr/>
          <p:nvPr/>
        </p:nvCxnSpPr>
        <p:spPr bwMode="auto">
          <a:xfrm>
            <a:off x="4599654" y="2051904"/>
            <a:ext cx="0" cy="45218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eur droit 16"/>
          <p:cNvCxnSpPr/>
          <p:nvPr/>
        </p:nvCxnSpPr>
        <p:spPr bwMode="auto">
          <a:xfrm>
            <a:off x="306533" y="4267324"/>
            <a:ext cx="83932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77531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ctr"/>
            <a:endParaRPr lang="fr-F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Calculs de sensibilité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			 75% 	65%	55%</a:t>
            </a:r>
          </a:p>
          <a:p>
            <a:pPr lvl="1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80F0F"/>
                </a:solidFill>
              </a:rPr>
              <a:t>Prix du GPL: 0,090 DT/kWh        +5% 	+10%	+15%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	- 5% 	-10%	-20%</a:t>
            </a:r>
          </a:p>
          <a:p>
            <a:pPr marL="0" lvl="1" indent="0"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072753"/>
              </p:ext>
            </p:extLst>
          </p:nvPr>
        </p:nvGraphicFramePr>
        <p:xfrm>
          <a:off x="4239488" y="3435775"/>
          <a:ext cx="2840181" cy="12055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6727"/>
                <a:gridCol w="946727"/>
                <a:gridCol w="946727"/>
              </a:tblGrid>
              <a:tr h="377152"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862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713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272739"/>
            <a:ext cx="7776000" cy="617928"/>
          </a:xfrm>
        </p:spPr>
        <p:txBody>
          <a:bodyPr/>
          <a:lstStyle/>
          <a:p>
            <a:pPr algn="ctr"/>
            <a:r>
              <a:rPr lang="fr-FR" dirty="0" smtClean="0"/>
              <a:t>Calculs de sensibilité </a:t>
            </a:r>
            <a:r>
              <a:rPr lang="fr-FR" dirty="0"/>
              <a:t>-</a:t>
            </a:r>
            <a:r>
              <a:rPr lang="fr-FR" dirty="0" smtClean="0"/>
              <a:t> Prix du GPL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25" y="1906735"/>
            <a:ext cx="4002353" cy="216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582" y="1927209"/>
            <a:ext cx="4064379" cy="2160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122219" y="2064321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514104" y="2064316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 +5%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968" y="4340799"/>
            <a:ext cx="4013259" cy="21600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122219" y="4362048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 +10%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959" y="4289070"/>
            <a:ext cx="4087186" cy="21600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569537" y="4362043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GPL +15%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 bwMode="auto">
          <a:xfrm>
            <a:off x="4474959" y="1927209"/>
            <a:ext cx="0" cy="45218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/>
          <p:nvPr/>
        </p:nvCxnSpPr>
        <p:spPr bwMode="auto">
          <a:xfrm>
            <a:off x="264968" y="4087209"/>
            <a:ext cx="83932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5872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ctr"/>
            <a:endParaRPr lang="fr-F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Calculs de sensibilité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			 75% 	65%	55%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        +5% 	+10%	+15%</a:t>
            </a:r>
          </a:p>
          <a:p>
            <a:pPr lvl="1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80F0F"/>
                </a:solidFill>
              </a:rPr>
              <a:t>Investissement: 315 000 DT	- 5% 	-10%	-20%</a:t>
            </a:r>
          </a:p>
          <a:p>
            <a:pPr marL="0" lvl="1" indent="0"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113063"/>
              </p:ext>
            </p:extLst>
          </p:nvPr>
        </p:nvGraphicFramePr>
        <p:xfrm>
          <a:off x="4239474" y="3364345"/>
          <a:ext cx="2840181" cy="13877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6727"/>
                <a:gridCol w="946727"/>
                <a:gridCol w="946727"/>
              </a:tblGrid>
              <a:tr h="462588"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6258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227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78" y="1927945"/>
            <a:ext cx="4199628" cy="2160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921" y="4337853"/>
            <a:ext cx="4168073" cy="2160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31" y="4386292"/>
            <a:ext cx="4028622" cy="2160000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pPr algn="ctr"/>
            <a:r>
              <a:rPr lang="fr-FR" dirty="0" smtClean="0"/>
              <a:t>Calculs de sensibilité - Investissement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525" y="1989862"/>
            <a:ext cx="4002353" cy="2160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177816" y="2030802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Inv</a:t>
            </a:r>
            <a:r>
              <a:rPr lang="fr-FR" dirty="0" smtClean="0"/>
              <a:t>: 1050 DT/m2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943779" y="2058507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Inv</a:t>
            </a:r>
            <a:r>
              <a:rPr lang="fr-FR" dirty="0" smtClean="0"/>
              <a:t>: 1000 DT/m2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330216" y="4205967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Inv</a:t>
            </a:r>
            <a:r>
              <a:rPr lang="fr-FR" dirty="0" smtClean="0"/>
              <a:t>: 945 DT/m2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929929" y="4219817"/>
            <a:ext cx="2313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Inv</a:t>
            </a:r>
            <a:r>
              <a:rPr lang="fr-FR" dirty="0" smtClean="0"/>
              <a:t>: 840 DT/m2</a:t>
            </a:r>
            <a:endParaRPr lang="fr-FR" dirty="0"/>
          </a:p>
        </p:txBody>
      </p:sp>
      <p:cxnSp>
        <p:nvCxnSpPr>
          <p:cNvPr id="16" name="Connecteur droit 15"/>
          <p:cNvCxnSpPr/>
          <p:nvPr/>
        </p:nvCxnSpPr>
        <p:spPr bwMode="auto">
          <a:xfrm>
            <a:off x="4558089" y="1954919"/>
            <a:ext cx="0" cy="45218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necteur droit 19"/>
          <p:cNvCxnSpPr/>
          <p:nvPr/>
        </p:nvCxnSpPr>
        <p:spPr bwMode="auto">
          <a:xfrm>
            <a:off x="264968" y="4170339"/>
            <a:ext cx="83932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90788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Le Projet DMS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just"/>
            <a:r>
              <a:rPr lang="fr-FR" dirty="0" smtClean="0"/>
              <a:t>Le </a:t>
            </a:r>
            <a:r>
              <a:rPr lang="fr-FR" dirty="0"/>
              <a:t>projet „Développement du Marché Solaire en Tunisie“ (DMS</a:t>
            </a:r>
            <a:r>
              <a:rPr lang="fr-FR" dirty="0" smtClean="0"/>
              <a:t>) lancé </a:t>
            </a:r>
            <a:r>
              <a:rPr lang="fr-FR" dirty="0"/>
              <a:t>par </a:t>
            </a:r>
            <a:r>
              <a:rPr lang="fr-FR" dirty="0" smtClean="0"/>
              <a:t>la GIZ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/>
              <a:t>en collaboration avec </a:t>
            </a:r>
            <a:r>
              <a:rPr lang="fr-FR" dirty="0" smtClean="0"/>
              <a:t>l’ANME, </a:t>
            </a:r>
            <a:r>
              <a:rPr lang="fr-FR" dirty="0"/>
              <a:t>envisage </a:t>
            </a:r>
            <a:r>
              <a:rPr lang="fr-FR" dirty="0" smtClean="0"/>
              <a:t>l’amélioration des </a:t>
            </a:r>
            <a:r>
              <a:rPr lang="fr-FR" dirty="0"/>
              <a:t>conditions cadre et </a:t>
            </a:r>
            <a:r>
              <a:rPr lang="fr-FR" dirty="0" smtClean="0"/>
              <a:t>le renforcement de structures </a:t>
            </a:r>
            <a:r>
              <a:rPr lang="fr-FR" dirty="0"/>
              <a:t>durables du marché photovoltaïque et des </a:t>
            </a:r>
            <a:r>
              <a:rPr lang="fr-FR" dirty="0" smtClean="0"/>
              <a:t>Chauffe Eau Solaires </a:t>
            </a:r>
            <a:r>
              <a:rPr lang="fr-FR" dirty="0"/>
              <a:t>en Tunisie. </a:t>
            </a:r>
            <a:endParaRPr lang="fr-FR" dirty="0" smtClean="0"/>
          </a:p>
          <a:p>
            <a:pPr algn="just"/>
            <a:r>
              <a:rPr lang="fr-FR" dirty="0" smtClean="0"/>
              <a:t>Le </a:t>
            </a:r>
            <a:r>
              <a:rPr lang="fr-FR" dirty="0"/>
              <a:t>projet est financé par le Ministère Fédéral Allemand de la Coopération Économique et du Développement (BMZ) et comporte trois axes d’intervention : </a:t>
            </a:r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/>
              <a:t>Amélioration des conditions cadres pour le développement du </a:t>
            </a:r>
            <a:r>
              <a:rPr lang="fr-FR" dirty="0" smtClean="0"/>
              <a:t>marché solaire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Sensibilisation des investisseurs et identification des segments </a:t>
            </a:r>
            <a:r>
              <a:rPr lang="fr-FR" dirty="0"/>
              <a:t>prometteurs </a:t>
            </a:r>
            <a:r>
              <a:rPr lang="fr-FR" dirty="0" smtClean="0"/>
              <a:t>du marché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Développement du marché dans la région pilote de Sfax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85026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pPr algn="ctr"/>
            <a:r>
              <a:rPr lang="fr-FR" dirty="0" smtClean="0"/>
              <a:t>Tableau récapitulatif - Analyse de sensibilité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391" y="1849151"/>
            <a:ext cx="6991353" cy="45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46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Barrières au développement du solaire thermique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marL="0" lvl="1" indent="0">
              <a:buNone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dirty="0"/>
              <a:t>Rentabilité limitée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/>
              <a:t>Temps de retour sur investissement longs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/>
              <a:t>Projets </a:t>
            </a:r>
            <a:r>
              <a:rPr lang="fr-FR" dirty="0"/>
              <a:t>avec VAN </a:t>
            </a:r>
            <a:r>
              <a:rPr lang="fr-FR" dirty="0" smtClean="0"/>
              <a:t>négative</a:t>
            </a:r>
          </a:p>
          <a:p>
            <a:pPr lvl="2">
              <a:buFont typeface="Wingdings" pitchFamily="2" charset="2"/>
              <a:buChar char="§"/>
            </a:pPr>
            <a:r>
              <a:rPr lang="fr-FR" dirty="0" smtClean="0"/>
              <a:t>TRI faible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Marché nécessite des subventions à l’investissement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Levée des subventions sur le prix du </a:t>
            </a:r>
            <a:r>
              <a:rPr lang="fr-FR" dirty="0"/>
              <a:t>G</a:t>
            </a:r>
            <a:r>
              <a:rPr lang="fr-FR" dirty="0" smtClean="0"/>
              <a:t>az </a:t>
            </a:r>
            <a:r>
              <a:rPr lang="fr-FR" dirty="0"/>
              <a:t>N</a:t>
            </a:r>
            <a:r>
              <a:rPr lang="fr-FR" dirty="0" smtClean="0"/>
              <a:t>aturel/GPL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dirty="0"/>
              <a:t>Accès </a:t>
            </a:r>
            <a:r>
              <a:rPr lang="fr-FR" dirty="0" smtClean="0"/>
              <a:t>aux </a:t>
            </a:r>
            <a:r>
              <a:rPr lang="fr-FR" dirty="0"/>
              <a:t>crédits </a:t>
            </a:r>
            <a:r>
              <a:rPr lang="fr-FR" dirty="0" smtClean="0"/>
              <a:t>pour le secteur hôtelier</a:t>
            </a:r>
            <a:endParaRPr lang="fr-FR" dirty="0"/>
          </a:p>
          <a:p>
            <a:pPr marL="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62548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Conclusions et attentes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Rentabilité limitée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Identification d’opportunités dans des marchés niches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Marché potentiel en cas de levée des subventions sur le GN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Outil de calcul adapté, plus spécifique et plus précis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6319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3196993"/>
            <a:ext cx="7776000" cy="617928"/>
          </a:xfrm>
        </p:spPr>
        <p:txBody>
          <a:bodyPr/>
          <a:lstStyle/>
          <a:p>
            <a:r>
              <a:rPr lang="fr-FR" sz="3600" b="1" dirty="0">
                <a:solidFill>
                  <a:srgbClr val="C00000"/>
                </a:solidFill>
              </a:rPr>
              <a:t>MERCI POUR VOTRE ATTENTION</a:t>
            </a: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pPr marL="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36891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dirty="0"/>
              <a:t>Responsable</a:t>
            </a:r>
            <a:br>
              <a:rPr lang="fr-FR" sz="1050" dirty="0"/>
            </a:br>
            <a:r>
              <a:rPr lang="fr-FR" sz="1050" b="0" dirty="0" smtClean="0"/>
              <a:t>Jörg </a:t>
            </a:r>
            <a:r>
              <a:rPr lang="fr-FR" sz="1050" b="0" dirty="0" err="1" smtClean="0"/>
              <a:t>Oelschläger</a:t>
            </a:r>
            <a:endParaRPr lang="fr-FR" sz="1050" b="0" dirty="0" smtClean="0"/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b="0" dirty="0" smtClean="0"/>
              <a:t>Christopher Gross</a:t>
            </a:r>
            <a:endParaRPr lang="fr-FR" sz="1050" b="0" dirty="0"/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5467349" y="3890963"/>
            <a:ext cx="15025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800" b="0" dirty="0" smtClean="0">
                <a:solidFill>
                  <a:schemeClr val="tx2">
                    <a:lumMod val="75000"/>
                  </a:schemeClr>
                </a:solidFill>
              </a:rPr>
              <a:t>En </a:t>
            </a:r>
            <a:r>
              <a:rPr lang="en-GB" sz="800" b="0" dirty="0" err="1" smtClean="0">
                <a:solidFill>
                  <a:schemeClr val="tx2">
                    <a:lumMod val="75000"/>
                  </a:schemeClr>
                </a:solidFill>
              </a:rPr>
              <a:t>coopération</a:t>
            </a:r>
            <a:r>
              <a:rPr lang="en-GB" sz="800" b="0" dirty="0" smtClean="0">
                <a:solidFill>
                  <a:schemeClr val="tx2">
                    <a:lumMod val="75000"/>
                  </a:schemeClr>
                </a:solidFill>
              </a:rPr>
              <a:t> avec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26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pic>
        <p:nvPicPr>
          <p:cNvPr id="14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7"/>
          <p:cNvSpPr>
            <a:spLocks noGrp="1"/>
          </p:cNvSpPr>
          <p:nvPr/>
        </p:nvSpPr>
        <p:spPr bwMode="auto">
          <a:xfrm>
            <a:off x="581339" y="2124075"/>
            <a:ext cx="44815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58775" algn="l" rtl="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r>
              <a:rPr lang="fr-FR" sz="1050" b="0" dirty="0"/>
              <a:t>À son titre d’entreprise fédérale, la GIZ soutient le gouvernement allemand dans la </a:t>
            </a:r>
            <a:r>
              <a:rPr lang="fr-FR" sz="1050" b="0" dirty="0" smtClean="0"/>
              <a:t>réalisation de </a:t>
            </a:r>
            <a:r>
              <a:rPr lang="fr-FR" sz="1050" b="0" dirty="0"/>
              <a:t>ses objectifs de coopération internationale pour le développement durable</a:t>
            </a:r>
            <a:r>
              <a:rPr lang="fr-FR" sz="1050" b="0" dirty="0" smtClean="0"/>
              <a:t>.</a:t>
            </a:r>
          </a:p>
          <a:p>
            <a:r>
              <a:rPr lang="fr-FR" sz="1050" dirty="0" smtClean="0"/>
              <a:t>Publié par la:</a:t>
            </a:r>
            <a:r>
              <a:rPr lang="fr-FR" sz="1050" b="0" dirty="0" smtClean="0"/>
              <a:t/>
            </a:r>
            <a:br>
              <a:rPr lang="fr-FR" sz="1050" b="0" dirty="0" smtClean="0"/>
            </a:br>
            <a:r>
              <a:rPr lang="fr-FR" sz="1050" b="0" dirty="0" smtClean="0"/>
              <a:t>Deutsche </a:t>
            </a:r>
            <a:r>
              <a:rPr lang="fr-FR" sz="1050" b="0" dirty="0" err="1" smtClean="0"/>
              <a:t>Gesellschaft</a:t>
            </a:r>
            <a:r>
              <a:rPr lang="fr-FR" sz="1050" b="0" dirty="0" smtClean="0"/>
              <a:t> </a:t>
            </a:r>
            <a:r>
              <a:rPr lang="fr-FR" sz="1050" b="0" dirty="0" err="1" smtClean="0"/>
              <a:t>für</a:t>
            </a:r>
            <a:r>
              <a:rPr lang="fr-FR" sz="1050" b="0" dirty="0" smtClean="0"/>
              <a:t/>
            </a:r>
            <a:br>
              <a:rPr lang="fr-FR" sz="1050" b="0" dirty="0" smtClean="0"/>
            </a:br>
            <a:r>
              <a:rPr lang="fr-FR" sz="1050" b="0" dirty="0" smtClean="0"/>
              <a:t>Internationale </a:t>
            </a:r>
            <a:r>
              <a:rPr lang="fr-FR" sz="1050" b="0" dirty="0" err="1" smtClean="0"/>
              <a:t>Zusammenarbeit</a:t>
            </a:r>
            <a:r>
              <a:rPr lang="fr-FR" sz="1050" b="0" dirty="0" smtClean="0"/>
              <a:t> (GIZ) </a:t>
            </a:r>
            <a:r>
              <a:rPr lang="fr-FR" sz="1050" b="0" dirty="0" err="1" smtClean="0"/>
              <a:t>GmbH</a:t>
            </a:r>
            <a:endParaRPr lang="fr-FR" sz="1050" b="0" dirty="0" smtClean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b="0" dirty="0" smtClean="0"/>
              <a:t>Sièges à Bonn et Eschborn, Allemagne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050" b="0" dirty="0" smtClean="0"/>
              <a:t>Développement du Marché Solaire</a:t>
            </a:r>
          </a:p>
          <a:p>
            <a:pPr eaLnBrk="0" hangingPunct="0"/>
            <a:r>
              <a:rPr lang="fr-FR" sz="1050" b="0" dirty="0" smtClean="0"/>
              <a:t>E  </a:t>
            </a:r>
            <a:r>
              <a:rPr lang="fr-FR" sz="1050" b="0" dirty="0" smtClean="0">
                <a:hlinkClick r:id="rId3"/>
              </a:rPr>
              <a:t>giz-tunesien@giz.de</a:t>
            </a:r>
            <a:r>
              <a:rPr lang="fr-FR" sz="1050" b="0" dirty="0"/>
              <a:t/>
            </a:r>
            <a:br>
              <a:rPr lang="fr-FR" sz="1050" b="0" dirty="0"/>
            </a:br>
            <a:r>
              <a:rPr lang="fr-FR" sz="1050" b="0" dirty="0" smtClean="0"/>
              <a:t>I   </a:t>
            </a:r>
            <a:r>
              <a:rPr lang="fr-FR" sz="1050" b="0" dirty="0" smtClean="0">
                <a:hlinkClick r:id="rId4"/>
              </a:rPr>
              <a:t>www.giz.de</a:t>
            </a:r>
            <a:r>
              <a:rPr lang="de-CH" sz="1050" b="0" dirty="0"/>
              <a:t> </a:t>
            </a:r>
            <a:r>
              <a:rPr lang="de-CH" sz="1050" b="0" dirty="0" smtClean="0">
                <a:hlinkClick r:id="rId5"/>
              </a:rPr>
              <a:t>www.facebook.com/GIZTunisie</a:t>
            </a:r>
            <a:endParaRPr lang="fr-FR" sz="1050" dirty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/>
          </a:p>
          <a:p>
            <a:pPr>
              <a:defRPr/>
            </a:pPr>
            <a:endParaRPr lang="de-DE" sz="12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7349" y="4210274"/>
            <a:ext cx="2291039" cy="104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961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3196993"/>
            <a:ext cx="7776000" cy="617928"/>
          </a:xfrm>
        </p:spPr>
        <p:txBody>
          <a:bodyPr/>
          <a:lstStyle/>
          <a:p>
            <a:pPr algn="ctr"/>
            <a:r>
              <a:rPr lang="fr-FR" sz="4400" b="1" dirty="0" smtClean="0">
                <a:solidFill>
                  <a:srgbClr val="C00000"/>
                </a:solidFill>
              </a:rPr>
              <a:t>ANNEXES</a:t>
            </a:r>
            <a:endParaRPr lang="fr-FR" sz="4400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601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pPr marL="0" lvl="1" indent="0">
              <a:buNone/>
            </a:pPr>
            <a:endParaRPr lang="fr-FR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1"/>
            <a:ext cx="4779818" cy="679055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376" y="3351311"/>
            <a:ext cx="24765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49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Objet de l’Etude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just"/>
            <a:r>
              <a:rPr lang="fr-FR" dirty="0" smtClean="0"/>
              <a:t>Le marché solaire thermique tertiaire et industriel reste sous exploité et manque de dynamisme. </a:t>
            </a:r>
          </a:p>
          <a:p>
            <a:pPr algn="just"/>
            <a:r>
              <a:rPr lang="fr-FR" dirty="0" smtClean="0"/>
              <a:t>L’objectif de l’étude est d’analyser les opportunités offertes par les secteurs tertiaire et industriel pour les applications solaires thermiques et </a:t>
            </a:r>
            <a:r>
              <a:rPr lang="fr-FR" dirty="0"/>
              <a:t>d’identifier </a:t>
            </a:r>
            <a:r>
              <a:rPr lang="fr-FR" dirty="0" smtClean="0"/>
              <a:t>des scénarios économiquement avantageux.</a:t>
            </a:r>
          </a:p>
          <a:p>
            <a:pPr algn="just"/>
            <a:r>
              <a:rPr lang="fr-FR" dirty="0" smtClean="0"/>
              <a:t>La mission couvrira les thèmes suivants: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Collecte de données et d’informations sur le secteur solaire thermique en Tunisie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Analyse de rentabilité des projets solaires thermiques 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Identification de segments du marché cibles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Elaboration d’un outil de calcul de rentabilité des projets</a:t>
            </a:r>
          </a:p>
        </p:txBody>
      </p:sp>
    </p:spTree>
    <p:extLst>
      <p:ext uri="{BB962C8B-B14F-4D97-AF65-F5344CB8AC3E}">
        <p14:creationId xmlns:p14="http://schemas.microsoft.com/office/powerpoint/2010/main" val="412078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2225" y="3134616"/>
            <a:ext cx="7776000" cy="617928"/>
          </a:xfrm>
        </p:spPr>
        <p:txBody>
          <a:bodyPr/>
          <a:lstStyle/>
          <a:p>
            <a:pPr algn="ctr"/>
            <a:r>
              <a:rPr lang="fr-FR" sz="3200" b="1" dirty="0" smtClean="0"/>
              <a:t>Simulations de calculs de rentabilité</a:t>
            </a:r>
            <a:endParaRPr lang="de-DE" sz="3200" b="1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810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300449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866105"/>
            <a:ext cx="7776000" cy="4498900"/>
          </a:xfrm>
        </p:spPr>
        <p:txBody>
          <a:bodyPr/>
          <a:lstStyle/>
          <a:p>
            <a:pPr algn="ctr"/>
            <a:r>
              <a:rPr lang="fr-FR" sz="2000" b="1" dirty="0" smtClean="0">
                <a:solidFill>
                  <a:srgbClr val="C00000"/>
                </a:solidFill>
              </a:rPr>
              <a:t>Hypothèses de calcul considérées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Superficie: 300m</a:t>
            </a:r>
            <a:r>
              <a:rPr lang="fr-FR" baseline="30000" dirty="0" smtClean="0"/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 65%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 soit 1050 DT/m</a:t>
            </a:r>
            <a:r>
              <a:rPr lang="fr-FR" baseline="30000" dirty="0" smtClean="0"/>
              <a:t>2 </a:t>
            </a:r>
            <a:r>
              <a:rPr lang="fr-FR" dirty="0" smtClean="0"/>
              <a:t>(</a:t>
            </a:r>
            <a:r>
              <a:rPr lang="fr-FR" dirty="0"/>
              <a:t>Fonds propres) </a:t>
            </a: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Subventions: plafond 90 000 DT (FNME+PNUE)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Productivité Spécifique Solaire : 850 kWh/</a:t>
            </a:r>
            <a:r>
              <a:rPr lang="fr-FR" dirty="0"/>
              <a:t>m</a:t>
            </a:r>
            <a:r>
              <a:rPr lang="fr-FR" baseline="30000" dirty="0"/>
              <a:t>2</a:t>
            </a:r>
            <a:r>
              <a:rPr lang="fr-FR" dirty="0" smtClean="0"/>
              <a:t>.an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d’actualisation nominal: 11,7%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d’inflation: 4,4%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Durée de vie : 20 ans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Evolution des prix du gaz: 10% sur 6 ans puis 5% par an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93678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24" y="1851315"/>
            <a:ext cx="8671764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77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Hypothèses de calcul considérées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Superficie: 300m</a:t>
            </a:r>
            <a:r>
              <a:rPr lang="fr-FR" baseline="30000" dirty="0" smtClean="0"/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 65%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Prix du GPL: 0,090 DT/kWh</a:t>
            </a:r>
          </a:p>
          <a:p>
            <a:pPr lvl="1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</a:rPr>
              <a:t>Investissement: 315 000 DT (30% Fonds Propres)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Subventions: plafond 90 000 DT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/>
              <a:t>Productivité Spécifique Solaire : 850 </a:t>
            </a:r>
            <a:r>
              <a:rPr lang="fr-FR" dirty="0" smtClean="0"/>
              <a:t>kWh/m</a:t>
            </a:r>
            <a:r>
              <a:rPr lang="fr-FR" baseline="30000" dirty="0" smtClean="0"/>
              <a:t>2</a:t>
            </a:r>
            <a:r>
              <a:rPr lang="fr-FR" dirty="0" smtClean="0"/>
              <a:t>.an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d’actualisation nominal: 11,7%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d’inflation: 4,4%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Durée de vie : 20 ans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sp>
        <p:nvSpPr>
          <p:cNvPr id="3" name="Rectangle avec flèche vers la gauche 2"/>
          <p:cNvSpPr/>
          <p:nvPr/>
        </p:nvSpPr>
        <p:spPr bwMode="auto">
          <a:xfrm>
            <a:off x="6511640" y="2632355"/>
            <a:ext cx="2535381" cy="2513786"/>
          </a:xfrm>
          <a:prstGeom prst="leftArrowCallou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Crédit bancaire: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dirty="0" smtClean="0">
              <a:solidFill>
                <a:srgbClr val="C0000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 smtClean="0">
                <a:solidFill>
                  <a:srgbClr val="C00000"/>
                </a:solidFill>
              </a:rPr>
              <a:t>Intérêts: 6%</a:t>
            </a:r>
          </a:p>
          <a:p>
            <a:pPr algn="ctr"/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(2% </a:t>
            </a:r>
            <a:r>
              <a:rPr lang="fr-FR" sz="1800" dirty="0" smtClean="0">
                <a:solidFill>
                  <a:srgbClr val="C00000"/>
                </a:solidFill>
              </a:rPr>
              <a:t>PNUE 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bonification)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Durée: 7ans</a:t>
            </a:r>
          </a:p>
        </p:txBody>
      </p:sp>
    </p:spTree>
    <p:extLst>
      <p:ext uri="{BB962C8B-B14F-4D97-AF65-F5344CB8AC3E}">
        <p14:creationId xmlns:p14="http://schemas.microsoft.com/office/powerpoint/2010/main" val="1315406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fr-FR" dirty="0" smtClean="0"/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69" y="1843086"/>
            <a:ext cx="88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451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25.09.2014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300449"/>
            <a:ext cx="7776000" cy="617928"/>
          </a:xfrm>
        </p:spPr>
        <p:txBody>
          <a:bodyPr/>
          <a:lstStyle/>
          <a:p>
            <a:r>
              <a:rPr lang="fr-FR" dirty="0" smtClean="0"/>
              <a:t>Etude de Cas - Hôtel</a:t>
            </a:r>
            <a:endParaRPr lang="de-DE" dirty="0"/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0"/>
          <p:cNvSpPr>
            <a:spLocks noGrp="1"/>
          </p:cNvSpPr>
          <p:nvPr>
            <p:ph idx="1"/>
          </p:nvPr>
        </p:nvSpPr>
        <p:spPr>
          <a:xfrm>
            <a:off x="684000" y="1866105"/>
            <a:ext cx="7776000" cy="4498900"/>
          </a:xfrm>
        </p:spPr>
        <p:txBody>
          <a:bodyPr/>
          <a:lstStyle/>
          <a:p>
            <a:pPr algn="ctr"/>
            <a:r>
              <a:rPr lang="fr-FR" sz="2000" b="1" dirty="0" smtClean="0">
                <a:solidFill>
                  <a:srgbClr val="C00000"/>
                </a:solidFill>
              </a:rPr>
              <a:t>Hypothèses de calcul considérées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Superficie: 300m</a:t>
            </a:r>
            <a:r>
              <a:rPr lang="fr-FR" baseline="30000" dirty="0" smtClean="0"/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d’utilisation: 65%</a:t>
            </a:r>
          </a:p>
          <a:p>
            <a:pPr lvl="1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</a:rPr>
              <a:t>Prix du Gaz Naturel: 0,035 DT/kWh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Investissement: 315 000 DT soit 1050 DT/m</a:t>
            </a:r>
            <a:r>
              <a:rPr lang="fr-FR" baseline="30000" dirty="0" smtClean="0"/>
              <a:t>2 </a:t>
            </a:r>
            <a:r>
              <a:rPr lang="fr-FR" dirty="0" smtClean="0"/>
              <a:t>(</a:t>
            </a:r>
            <a:r>
              <a:rPr lang="fr-FR" dirty="0"/>
              <a:t>Fonds propres) </a:t>
            </a:r>
            <a:endParaRPr lang="fr-FR" dirty="0" smtClean="0"/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Subventions: plafond 90 000 DT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Productivité Spécifique Solaire : 850 kWh/</a:t>
            </a:r>
            <a:r>
              <a:rPr lang="fr-FR" dirty="0"/>
              <a:t>m</a:t>
            </a:r>
            <a:r>
              <a:rPr lang="fr-FR" baseline="30000" dirty="0"/>
              <a:t>2</a:t>
            </a:r>
            <a:r>
              <a:rPr lang="fr-FR" dirty="0" smtClean="0"/>
              <a:t>.an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d’actualisation: 11,7%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Taux d’inflation: 4,4%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Durée de vie : 20 ans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Evolution des prix du gaz: 10% sur 6 ans puis 5% par an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85518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1523</TotalTime>
  <Words>983</Words>
  <Application>Microsoft Office PowerPoint</Application>
  <PresentationFormat>Affichage à l'écran (4:3)</PresentationFormat>
  <Paragraphs>207</Paragraphs>
  <Slides>26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Arial Narrow</vt:lpstr>
      <vt:lpstr>Wingdings</vt:lpstr>
      <vt:lpstr>GIZ_Banner_Kopfzeile-Ausland (3)</vt:lpstr>
      <vt:lpstr>Opportunités pour les Systèmes Solaires Thermiques dans les Secteurs Tertiaires et Industriels </vt:lpstr>
      <vt:lpstr>Le Projet DMS</vt:lpstr>
      <vt:lpstr>Objet de l’Etude</vt:lpstr>
      <vt:lpstr>Simulations de calculs de rentabilité</vt:lpstr>
      <vt:lpstr>Etude de Cas - Hôtel</vt:lpstr>
      <vt:lpstr>Etude de Cas - Hôtel</vt:lpstr>
      <vt:lpstr>Etude de Cas - Hôtel</vt:lpstr>
      <vt:lpstr>Etude de Cas - Hôtel</vt:lpstr>
      <vt:lpstr>Etude de Cas - Hôtel</vt:lpstr>
      <vt:lpstr>Etude de Cas - Hôtel</vt:lpstr>
      <vt:lpstr>Présentation PowerPoint</vt:lpstr>
      <vt:lpstr>Etude de Cas - Hôtel</vt:lpstr>
      <vt:lpstr>Etude de Cas - Hôtel</vt:lpstr>
      <vt:lpstr>Etude de Cas - Hôtel</vt:lpstr>
      <vt:lpstr>Calculs de sensibilité - Taux d’utilisation</vt:lpstr>
      <vt:lpstr>Etude de Cas - Hôtel</vt:lpstr>
      <vt:lpstr>Calculs de sensibilité - Prix du GPL</vt:lpstr>
      <vt:lpstr>Etude de Cas - Hôtel</vt:lpstr>
      <vt:lpstr>Calculs de sensibilité - Investissement</vt:lpstr>
      <vt:lpstr>Tableau récapitulatif - Analyse de sensibilité</vt:lpstr>
      <vt:lpstr>Barrières au développement du solaire thermique</vt:lpstr>
      <vt:lpstr>Conclusions et attentes</vt:lpstr>
      <vt:lpstr>MERCI POUR VOTRE ATTENTION</vt:lpstr>
      <vt:lpstr>Présentation PowerPoint</vt:lpstr>
      <vt:lpstr>ANNEXES</vt:lpstr>
      <vt:lpstr>Présentation PowerPoint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Lenovo</cp:lastModifiedBy>
  <cp:revision>140</cp:revision>
  <cp:lastPrinted>2012-07-19T10:16:59Z</cp:lastPrinted>
  <dcterms:created xsi:type="dcterms:W3CDTF">2013-09-05T11:54:56Z</dcterms:created>
  <dcterms:modified xsi:type="dcterms:W3CDTF">2014-09-25T23:00:57Z</dcterms:modified>
</cp:coreProperties>
</file>